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2" r:id="rId3"/>
    <p:sldId id="288" r:id="rId4"/>
    <p:sldId id="275" r:id="rId5"/>
    <p:sldId id="276" r:id="rId6"/>
    <p:sldId id="291" r:id="rId7"/>
    <p:sldId id="284" r:id="rId8"/>
    <p:sldId id="278" r:id="rId9"/>
    <p:sldId id="279" r:id="rId10"/>
    <p:sldId id="292" r:id="rId11"/>
    <p:sldId id="294" r:id="rId12"/>
    <p:sldId id="280" r:id="rId13"/>
    <p:sldId id="297" r:id="rId14"/>
    <p:sldId id="285" r:id="rId15"/>
    <p:sldId id="289" r:id="rId16"/>
    <p:sldId id="298" r:id="rId17"/>
    <p:sldId id="299" r:id="rId18"/>
    <p:sldId id="300" r:id="rId19"/>
    <p:sldId id="301" r:id="rId20"/>
    <p:sldId id="286" r:id="rId21"/>
    <p:sldId id="302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E6ACD3"/>
    <a:srgbClr val="A562CE"/>
    <a:srgbClr val="66FFFF"/>
    <a:srgbClr val="9FF0F9"/>
    <a:srgbClr val="99CCFF"/>
    <a:srgbClr val="A71963"/>
    <a:srgbClr val="500C30"/>
    <a:srgbClr val="F4DCE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9" autoAdjust="0"/>
    <p:restoredTop sz="94660"/>
  </p:normalViewPr>
  <p:slideViewPr>
    <p:cSldViewPr snapToGrid="0">
      <p:cViewPr varScale="1">
        <p:scale>
          <a:sx n="44" d="100"/>
          <a:sy n="44" d="100"/>
        </p:scale>
        <p:origin x="64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8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7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5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7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9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8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5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0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9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5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ED5E5-20CD-42D7-A742-6A638C6CEB0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2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754" y="1062695"/>
            <a:ext cx="4829719" cy="674031"/>
          </a:xfr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PHÒNG GIÁO DỤC&amp; ĐÀO TẠO QUỲNH LƯU</a:t>
            </a:r>
            <a:br>
              <a:rPr lang="en-US" sz="2100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2100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TRƯỜNG TIỂU HỌC QUỲNH BÁ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641600" y="5432425"/>
            <a:ext cx="7416800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Huyên :</a:t>
            </a:r>
          </a:p>
        </p:txBody>
      </p:sp>
      <p:pic>
        <p:nvPicPr>
          <p:cNvPr id="3076" name="Picture 14" descr="Picture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9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1600" y="3365047"/>
            <a:ext cx="7086600" cy="971550"/>
          </a:xfrm>
          <a:extLst/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45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MĨ THUẬT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078" name="WordArt 39"/>
          <p:cNvSpPr>
            <a:spLocks noChangeArrowheads="1" noChangeShapeType="1" noTextEdit="1"/>
          </p:cNvSpPr>
          <p:nvPr/>
        </p:nvSpPr>
        <p:spPr bwMode="auto">
          <a:xfrm>
            <a:off x="3698875" y="661988"/>
            <a:ext cx="4629150" cy="4057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779580"/>
              </a:avLst>
            </a:prstTxWarp>
          </a:bodyPr>
          <a:lstStyle/>
          <a:p>
            <a:r>
              <a:rPr lang="it-IT" sz="2700" b="1" kern="10">
                <a:solidFill>
                  <a:srgbClr val="262673"/>
                </a:solidFill>
                <a:cs typeface="Arial" panose="020B0604020202020204" pitchFamily="34" charset="0"/>
              </a:rPr>
              <a:t>CHÀO MỪNG CÁC CON HỌC SINH </a:t>
            </a:r>
            <a:endParaRPr lang="en-US" sz="2700" b="1" kern="10">
              <a:solidFill>
                <a:srgbClr val="26267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8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553" y="310016"/>
            <a:ext cx="3784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1381" y="1289731"/>
            <a:ext cx="8771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1.8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4" y="2161784"/>
            <a:ext cx="3880015" cy="2764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284" y="2113710"/>
            <a:ext cx="3860800" cy="2774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59" y="2094870"/>
            <a:ext cx="3905697" cy="27741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4794" y="4878400"/>
            <a:ext cx="3784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524" y="4887820"/>
            <a:ext cx="3784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26547" y="4868980"/>
            <a:ext cx="3784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10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ublic\Pictures\Sample Pictures\z2717307827558_22d11bec0cafb22dd8a153644c0d591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-145143"/>
            <a:ext cx="12192000" cy="6858000"/>
          </a:xfrm>
          <a:prstGeom prst="rect">
            <a:avLst/>
          </a:prstGeom>
          <a:noFill/>
        </p:spPr>
      </p:pic>
      <p:pic>
        <p:nvPicPr>
          <p:cNvPr id="2" name="Bai-hoc-dau-tien-BEAT-Nhac-Khong-L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2666" y="4347464"/>
            <a:ext cx="406400" cy="406400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129066" y="199571"/>
            <a:ext cx="10034016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kern="0" dirty="0" err="1">
                <a:solidFill>
                  <a:srgbClr val="FF0000"/>
                </a:solidFill>
                <a:cs typeface="+mn-cs"/>
              </a:rPr>
              <a:t>Hoạt</a:t>
            </a:r>
            <a:r>
              <a:rPr lang="en-US" sz="3200" kern="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cs typeface="+mn-cs"/>
              </a:rPr>
              <a:t>động</a:t>
            </a:r>
            <a:r>
              <a:rPr lang="en-US" sz="3200" kern="0" dirty="0">
                <a:solidFill>
                  <a:srgbClr val="FF0000"/>
                </a:solidFill>
                <a:cs typeface="+mn-cs"/>
              </a:rPr>
              <a:t> 3: </a:t>
            </a:r>
            <a:r>
              <a:rPr lang="en-US" sz="3200" kern="0" dirty="0" err="1">
                <a:solidFill>
                  <a:srgbClr val="FF0000"/>
                </a:solidFill>
                <a:cs typeface="+mn-cs"/>
              </a:rPr>
              <a:t>Thực</a:t>
            </a:r>
            <a:r>
              <a:rPr lang="en-US" sz="3200" kern="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cs typeface="+mn-cs"/>
              </a:rPr>
              <a:t>hành</a:t>
            </a:r>
            <a:endParaRPr lang="en-US" sz="3200" kern="0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5" name="Picture 82" descr="0830js5b15daddi012pz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67150"/>
            <a:ext cx="7921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2" descr="0830js5b15daddi012pz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19550"/>
            <a:ext cx="7921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2" descr="0830js5b15daddi012pz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837" y="4019550"/>
            <a:ext cx="7921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i-hoc-dau-tien-BEAT-Nhac-Khong-L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9963" y="3661664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6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26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 descr="Picture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3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200" y="3070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en-US" smtClean="0"/>
              <a:t>Dặn dò: </a:t>
            </a:r>
            <a:endParaRPr lang="en-US" alt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07886" y="2540000"/>
            <a:ext cx="11310256" cy="404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dirty="0" smtClean="0"/>
              <a:t>- </a:t>
            </a:r>
            <a:r>
              <a:rPr lang="vi-VN" altLang="en-US" dirty="0" smtClean="0"/>
              <a:t>Các</a:t>
            </a:r>
            <a:r>
              <a:rPr lang="en-US" altLang="en-US" dirty="0" smtClean="0"/>
              <a:t> con</a:t>
            </a:r>
            <a:r>
              <a:rPr lang="vi-VN" altLang="en-US" dirty="0" smtClean="0"/>
              <a:t> hãy </a:t>
            </a:r>
            <a:r>
              <a:rPr lang="en-US" altLang="en-US" dirty="0" err="1" smtClean="0"/>
              <a:t>hoàn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thành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bài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tập</a:t>
            </a:r>
            <a:r>
              <a:rPr lang="en-US" altLang="en-US" dirty="0" smtClean="0"/>
              <a:t> 1, 2,3 </a:t>
            </a:r>
            <a:r>
              <a:rPr lang="en-US" altLang="en-US" dirty="0" err="1" smtClean="0"/>
              <a:t>trang</a:t>
            </a:r>
            <a:r>
              <a:rPr lang="en-US" altLang="en-US" dirty="0" smtClean="0"/>
              <a:t> 4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 smtClean="0"/>
              <a:t>- C</a:t>
            </a:r>
            <a:r>
              <a:rPr lang="vi-VN" altLang="en-US" dirty="0" smtClean="0"/>
              <a:t>huẩn bị tốt đồ dùng học tập </a:t>
            </a:r>
            <a:r>
              <a:rPr lang="en-US" altLang="en-US" dirty="0" err="1" smtClean="0"/>
              <a:t>để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học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tiết</a:t>
            </a:r>
            <a:r>
              <a:rPr lang="en-US" altLang="en-US" dirty="0" smtClean="0"/>
              <a:t> 2 </a:t>
            </a:r>
            <a:r>
              <a:rPr lang="vi-VN" altLang="en-US" dirty="0" smtClean="0"/>
              <a:t>nhé!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48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A5171D-293B-4B7F-8AE9-ABCFD7EB2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60" y="2079614"/>
            <a:ext cx="5655227" cy="650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8D066BC-11E1-4FB7-8258-2AD9C8DF865A}"/>
              </a:ext>
            </a:extLst>
          </p:cNvPr>
          <p:cNvSpPr/>
          <p:nvPr/>
        </p:nvSpPr>
        <p:spPr>
          <a:xfrm>
            <a:off x="3914378" y="1084239"/>
            <a:ext cx="4026090" cy="805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D2E5CF9-7F8C-4608-BD6E-6B1F2AD7B706}"/>
              </a:ext>
            </a:extLst>
          </p:cNvPr>
          <p:cNvSpPr/>
          <p:nvPr/>
        </p:nvSpPr>
        <p:spPr>
          <a:xfrm>
            <a:off x="1494313" y="2947917"/>
            <a:ext cx="94490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MẢNG MÀU THÚ VỊ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8D066BC-11E1-4FB7-8258-2AD9C8DF865A}"/>
              </a:ext>
            </a:extLst>
          </p:cNvPr>
          <p:cNvSpPr/>
          <p:nvPr/>
        </p:nvSpPr>
        <p:spPr>
          <a:xfrm>
            <a:off x="1724297" y="574787"/>
            <a:ext cx="8255726" cy="805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17 tháng 9 năm 2021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44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40" y="814251"/>
            <a:ext cx="1051626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HĐ 1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TÌM HIỂU (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lvl="4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4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nóng-lạnh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9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950857"/>
            <a:ext cx="2133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9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171" y="5950857"/>
            <a:ext cx="2133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9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950857"/>
            <a:ext cx="2133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8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4573" y="4223657"/>
            <a:ext cx="193463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27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4410" y="600302"/>
            <a:ext cx="378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MÀU CƠ BẢN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21278" y="1490951"/>
            <a:ext cx="4354286" cy="1187533"/>
            <a:chOff x="1021277" y="1021277"/>
            <a:chExt cx="4354286" cy="1187533"/>
          </a:xfrm>
        </p:grpSpPr>
        <p:sp>
          <p:nvSpPr>
            <p:cNvPr id="5" name="Flowchart: Connector 4"/>
            <p:cNvSpPr/>
            <p:nvPr/>
          </p:nvSpPr>
          <p:spPr>
            <a:xfrm>
              <a:off x="1021277" y="1021277"/>
              <a:ext cx="1175657" cy="118753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2610591" y="1021277"/>
              <a:ext cx="1175657" cy="1187533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4199906" y="1021277"/>
              <a:ext cx="1175657" cy="1187533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57727" y="300781"/>
            <a:ext cx="3658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 MÀU</a:t>
            </a:r>
            <a:endParaRPr lang="en-US" sz="2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242629" y="902847"/>
            <a:ext cx="4073264" cy="3190182"/>
            <a:chOff x="7647143" y="889120"/>
            <a:chExt cx="3383271" cy="2402507"/>
          </a:xfrm>
        </p:grpSpPr>
        <p:sp>
          <p:nvSpPr>
            <p:cNvPr id="18" name="Flowchart: Connector 17"/>
            <p:cNvSpPr/>
            <p:nvPr/>
          </p:nvSpPr>
          <p:spPr>
            <a:xfrm>
              <a:off x="7647143" y="889120"/>
              <a:ext cx="704851" cy="723900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9012728" y="2556741"/>
              <a:ext cx="704851" cy="723900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8975642" y="889120"/>
              <a:ext cx="704851" cy="7239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7697859" y="1722443"/>
              <a:ext cx="704851" cy="7239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9011711" y="1728822"/>
              <a:ext cx="704851" cy="7239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7679513" y="2556414"/>
              <a:ext cx="704851" cy="7239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10271147" y="889120"/>
              <a:ext cx="704851" cy="723900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10325563" y="1733826"/>
              <a:ext cx="704851" cy="72390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10306199" y="2567727"/>
              <a:ext cx="704851" cy="723900"/>
            </a:xfrm>
            <a:prstGeom prst="flowChartConnector">
              <a:avLst/>
            </a:prstGeom>
            <a:solidFill>
              <a:srgbClr val="007033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4988" y="969634"/>
              <a:ext cx="5545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89788" y="2637292"/>
              <a:ext cx="6155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20254" y="1731105"/>
              <a:ext cx="5545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680493" y="969633"/>
              <a:ext cx="590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716562" y="1792005"/>
              <a:ext cx="590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716562" y="2637290"/>
              <a:ext cx="590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44914" y="4935939"/>
            <a:ext cx="6216145" cy="1639678"/>
            <a:chOff x="6759211" y="4437272"/>
            <a:chExt cx="4733925" cy="1639678"/>
          </a:xfrm>
        </p:grpSpPr>
        <p:sp>
          <p:nvSpPr>
            <p:cNvPr id="13" name="Wave 12"/>
            <p:cNvSpPr/>
            <p:nvPr/>
          </p:nvSpPr>
          <p:spPr>
            <a:xfrm>
              <a:off x="6759211" y="4437272"/>
              <a:ext cx="4733925" cy="1639678"/>
            </a:xfrm>
            <a:prstGeom prst="wav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endParaRPr lang="en-US" b="1" i="1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930743" y="4795446"/>
              <a:ext cx="4447309" cy="923330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GB" b="1" i="1" dirty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GB" b="1" i="1" dirty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pha</a:t>
              </a:r>
              <a:r>
                <a:rPr lang="en-GB" b="1" i="1" dirty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trộn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GB" b="1" i="1" dirty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b="1" i="1" dirty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13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25" y="7683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6" y="768350"/>
            <a:ext cx="4586288" cy="4081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72" y="1109682"/>
            <a:ext cx="6831189" cy="25835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43475" y="3743325"/>
            <a:ext cx="1971675" cy="120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67562" y="3743324"/>
            <a:ext cx="1971675" cy="120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58325" y="3743324"/>
            <a:ext cx="1971675" cy="120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833256" y="3918856"/>
            <a:ext cx="6805749" cy="2805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đặt cạnh màu gốc còn lại ta tạo được cặp màu bổ túc.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2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00039 0.474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2.22222E-6 L 2.22045E-16 0.479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0.00117 0.49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Pictures\Sample Pictures\z2717277625995_04edf26e89b812da0e6426b0893ad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41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5441" y="719908"/>
            <a:ext cx="95489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2.HĐ: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THỰC 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MT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9" descr="FLOWER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5950857"/>
            <a:ext cx="2133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9" descr="FLOWER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4171" y="5950857"/>
            <a:ext cx="2133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9" descr="FLOWER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5950857"/>
            <a:ext cx="2133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8" descr="FLOWER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4573" y="4223657"/>
            <a:ext cx="193463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Nhac-khong-loi-giup-thu-gian-giam-cang-thang-va-met-moi-Various-Artis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841" y="1214192"/>
            <a:ext cx="406400" cy="406400"/>
          </a:xfrm>
          <a:prstGeom prst="rect">
            <a:avLst/>
          </a:prstGeom>
        </p:spPr>
      </p:pic>
      <p:sp>
        <p:nvSpPr>
          <p:cNvPr id="10" name="AutoShape 28" descr="Stationery"/>
          <p:cNvSpPr>
            <a:spLocks noChangeArrowheads="1"/>
          </p:cNvSpPr>
          <p:nvPr/>
        </p:nvSpPr>
        <p:spPr bwMode="auto">
          <a:xfrm>
            <a:off x="508000" y="334964"/>
            <a:ext cx="11480800" cy="6523037"/>
          </a:xfrm>
          <a:prstGeom prst="roundRect">
            <a:avLst>
              <a:gd name="adj" fmla="val 16667"/>
            </a:avLst>
          </a:prstGeom>
          <a:noFill/>
          <a:ln w="114300">
            <a:pattFill prst="horzBrick">
              <a:fgClr>
                <a:srgbClr val="0000FF"/>
              </a:fgClr>
              <a:bgClr>
                <a:srgbClr val="FFFFFF"/>
              </a:bgClr>
            </a:patt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80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812800" y="685800"/>
            <a:ext cx="3048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cs typeface="Tahoma"/>
              </a:rPr>
              <a:t>Kiểm tra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1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cs typeface="Tahoma"/>
              </a:rPr>
              <a:t>Đồ dùng học tập</a:t>
            </a:r>
            <a:endParaRPr lang="en-US" sz="3600" kern="0" dirty="0">
              <a:solidFill>
                <a:sysClr val="windowText" lastClr="000000"/>
              </a:solidFill>
              <a:cs typeface="+mn-cs"/>
            </a:endParaRPr>
          </a:p>
        </p:txBody>
      </p:sp>
      <p:sp>
        <p:nvSpPr>
          <p:cNvPr id="6" name="TextBox 10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673600" y="1219201"/>
            <a:ext cx="7010400" cy="36625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rgbClr val="FF0000"/>
                </a:solidFill>
                <a:cs typeface="+mn-cs"/>
              </a:rPr>
              <a:t>1</a:t>
            </a:r>
            <a:r>
              <a:rPr lang="en-US" sz="4000" kern="0" dirty="0" smtClean="0">
                <a:solidFill>
                  <a:srgbClr val="FF0000"/>
                </a:solidFill>
                <a:cs typeface="+mn-cs"/>
              </a:rPr>
              <a:t>/ </a:t>
            </a:r>
            <a:r>
              <a:rPr lang="en-US" sz="4000" kern="0" dirty="0" err="1" smtClean="0">
                <a:solidFill>
                  <a:srgbClr val="FF0000"/>
                </a:solidFill>
                <a:cs typeface="+mn-cs"/>
              </a:rPr>
              <a:t>Sách</a:t>
            </a:r>
            <a:r>
              <a:rPr lang="en-US" sz="4000" kern="0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4000" kern="0" dirty="0" err="1" smtClean="0">
                <a:solidFill>
                  <a:srgbClr val="FF0000"/>
                </a:solidFill>
                <a:cs typeface="+mn-cs"/>
              </a:rPr>
              <a:t>giáo</a:t>
            </a:r>
            <a:r>
              <a:rPr lang="en-US" sz="4000" kern="0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4000" kern="0" dirty="0" err="1" smtClean="0">
                <a:solidFill>
                  <a:srgbClr val="FF0000"/>
                </a:solidFill>
                <a:cs typeface="+mn-cs"/>
              </a:rPr>
              <a:t>khoa</a:t>
            </a:r>
            <a:r>
              <a:rPr lang="en-US" sz="4000" kern="0" dirty="0" smtClean="0">
                <a:solidFill>
                  <a:srgbClr val="FF0000"/>
                </a:solidFill>
                <a:cs typeface="+mn-cs"/>
              </a:rPr>
              <a:t>- </a:t>
            </a:r>
            <a:r>
              <a:rPr lang="en-US" sz="4000" kern="0" dirty="0" err="1" smtClean="0">
                <a:solidFill>
                  <a:srgbClr val="FF0000"/>
                </a:solidFill>
                <a:cs typeface="+mn-cs"/>
              </a:rPr>
              <a:t>sách</a:t>
            </a:r>
            <a:r>
              <a:rPr lang="en-US" sz="4000" kern="0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4000" kern="0" dirty="0" err="1" smtClean="0">
                <a:solidFill>
                  <a:srgbClr val="FF0000"/>
                </a:solidFill>
                <a:cs typeface="+mn-cs"/>
              </a:rPr>
              <a:t>bài</a:t>
            </a:r>
            <a:r>
              <a:rPr lang="en-US" sz="4000" kern="0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4000" kern="0" dirty="0" err="1" smtClean="0">
                <a:solidFill>
                  <a:srgbClr val="FF0000"/>
                </a:solidFill>
                <a:cs typeface="+mn-cs"/>
              </a:rPr>
              <a:t>tập</a:t>
            </a:r>
            <a:r>
              <a:rPr lang="en-US" sz="4000" kern="0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4000" kern="0" dirty="0" err="1" smtClean="0">
                <a:solidFill>
                  <a:srgbClr val="FF0000"/>
                </a:solidFill>
                <a:cs typeface="+mn-cs"/>
              </a:rPr>
              <a:t>thực</a:t>
            </a:r>
            <a:r>
              <a:rPr lang="en-US" sz="4000" kern="0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4000" kern="0" dirty="0" err="1" smtClean="0">
                <a:solidFill>
                  <a:srgbClr val="FF0000"/>
                </a:solidFill>
                <a:cs typeface="+mn-cs"/>
              </a:rPr>
              <a:t>hành</a:t>
            </a:r>
            <a:r>
              <a:rPr lang="en-US" sz="4000" kern="0" dirty="0" smtClean="0">
                <a:solidFill>
                  <a:srgbClr val="FF0000"/>
                </a:solidFill>
                <a:cs typeface="+mn-cs"/>
              </a:rPr>
              <a:t>. </a:t>
            </a:r>
            <a:endParaRPr lang="en-US" sz="4000" kern="0" dirty="0">
              <a:solidFill>
                <a:srgbClr val="FF0000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rgbClr val="FF0000"/>
                </a:solidFill>
                <a:cs typeface="+mn-cs"/>
              </a:rPr>
              <a:t>2/ </a:t>
            </a:r>
            <a:r>
              <a:rPr lang="en-US" sz="4000" kern="0" dirty="0" err="1">
                <a:solidFill>
                  <a:srgbClr val="FF0000"/>
                </a:solidFill>
                <a:cs typeface="+mn-cs"/>
              </a:rPr>
              <a:t>Màu</a:t>
            </a:r>
            <a:r>
              <a:rPr lang="en-US" sz="4000" kern="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cs typeface="+mn-cs"/>
              </a:rPr>
              <a:t>vẽ</a:t>
            </a:r>
            <a:r>
              <a:rPr lang="en-US" sz="4000" kern="0" dirty="0">
                <a:solidFill>
                  <a:srgbClr val="FF0000"/>
                </a:solidFill>
                <a:cs typeface="+mn-cs"/>
              </a:rPr>
              <a:t>( </a:t>
            </a:r>
            <a:r>
              <a:rPr lang="en-US" sz="4000" kern="0" dirty="0" err="1">
                <a:solidFill>
                  <a:srgbClr val="FF0000"/>
                </a:solidFill>
                <a:cs typeface="+mn-cs"/>
              </a:rPr>
              <a:t>màu</a:t>
            </a:r>
            <a:r>
              <a:rPr lang="en-US" sz="4000" kern="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cs typeface="+mn-cs"/>
              </a:rPr>
              <a:t>nước</a:t>
            </a:r>
            <a:r>
              <a:rPr lang="en-US" sz="4000" kern="0" dirty="0">
                <a:solidFill>
                  <a:srgbClr val="FF0000"/>
                </a:solidFill>
                <a:cs typeface="+mn-cs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cs typeface="+mn-cs"/>
              </a:rPr>
              <a:t>màu</a:t>
            </a:r>
            <a:r>
              <a:rPr lang="en-US" sz="4000" kern="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cs typeface="+mn-cs"/>
              </a:rPr>
              <a:t>dạ</a:t>
            </a:r>
            <a:r>
              <a:rPr lang="en-US" sz="4000" kern="0" dirty="0">
                <a:solidFill>
                  <a:srgbClr val="FF0000"/>
                </a:solidFill>
                <a:cs typeface="+mn-cs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cs typeface="+mn-cs"/>
              </a:rPr>
              <a:t>sáp</a:t>
            </a:r>
            <a:r>
              <a:rPr lang="en-US" sz="4000" kern="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cs typeface="+mn-cs"/>
              </a:rPr>
              <a:t>màu</a:t>
            </a:r>
            <a:r>
              <a:rPr lang="en-US" sz="4000" kern="0" dirty="0">
                <a:solidFill>
                  <a:srgbClr val="FF0000"/>
                </a:solidFill>
                <a:cs typeface="+mn-cs"/>
              </a:rPr>
              <a:t>...)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rgbClr val="FF0000"/>
                </a:solidFill>
                <a:cs typeface="+mn-cs"/>
              </a:rPr>
              <a:t>3/ </a:t>
            </a:r>
            <a:r>
              <a:rPr lang="en-US" sz="4000" kern="0" dirty="0" err="1" smtClean="0">
                <a:solidFill>
                  <a:srgbClr val="FF0000"/>
                </a:solidFill>
                <a:cs typeface="+mn-cs"/>
              </a:rPr>
              <a:t>Bút</a:t>
            </a:r>
            <a:r>
              <a:rPr lang="vi-VN" sz="4000" kern="0" dirty="0">
                <a:solidFill>
                  <a:srgbClr val="FF0000"/>
                </a:solidFill>
              </a:rPr>
              <a:t> </a:t>
            </a:r>
            <a:r>
              <a:rPr lang="en-US" sz="4000" kern="0" dirty="0" err="1" smtClean="0">
                <a:solidFill>
                  <a:srgbClr val="FF0000"/>
                </a:solidFill>
                <a:cs typeface="+mn-cs"/>
              </a:rPr>
              <a:t>chì</a:t>
            </a:r>
            <a:r>
              <a:rPr lang="en-US" sz="4000" kern="0" dirty="0">
                <a:solidFill>
                  <a:srgbClr val="FF0000"/>
                </a:solidFill>
                <a:cs typeface="+mn-cs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cs typeface="+mn-cs"/>
              </a:rPr>
              <a:t>tẩy</a:t>
            </a:r>
            <a:r>
              <a:rPr lang="en-US" sz="4000" kern="0" dirty="0">
                <a:solidFill>
                  <a:srgbClr val="FF0000"/>
                </a:solidFill>
                <a:cs typeface="+mn-cs"/>
              </a:rPr>
              <a:t>....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FF0000"/>
                </a:solidFill>
                <a:cs typeface="+mn-cs"/>
              </a:rPr>
              <a:t> </a:t>
            </a:r>
            <a:endParaRPr lang="en-US" sz="2800" kern="0" dirty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38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201" y="3962400"/>
            <a:ext cx="193463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39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5791200"/>
            <a:ext cx="2133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6" name="Picture 40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3200" y="5715001"/>
            <a:ext cx="21336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7" name="Picture 41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00" y="5486400"/>
            <a:ext cx="254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42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3600" y="5715000"/>
            <a:ext cx="1320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8" descr="Stationery"/>
          <p:cNvSpPr>
            <a:spLocks noChangeArrowheads="1"/>
          </p:cNvSpPr>
          <p:nvPr/>
        </p:nvSpPr>
        <p:spPr bwMode="auto">
          <a:xfrm>
            <a:off x="508000" y="334964"/>
            <a:ext cx="11480800" cy="6523037"/>
          </a:xfrm>
          <a:prstGeom prst="roundRect">
            <a:avLst>
              <a:gd name="adj" fmla="val 16667"/>
            </a:avLst>
          </a:prstGeom>
          <a:noFill/>
          <a:ln w="114300">
            <a:pattFill prst="horzBrick">
              <a:fgClr>
                <a:srgbClr val="0000FF"/>
              </a:fgClr>
              <a:bgClr>
                <a:srgbClr val="FFFFFF"/>
              </a:bgClr>
            </a:patt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20840" name="Picture 43" descr="Picture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110053">
            <a:off x="9956801" y="381000"/>
            <a:ext cx="1403351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914400" y="3670628"/>
            <a:ext cx="7315200" cy="523220"/>
          </a:xfrm>
          <a:prstGeom prst="rect">
            <a:avLst/>
          </a:prstGeom>
          <a:solidFill>
            <a:srgbClr val="99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</a:rPr>
              <a:t>Chia sẻ cảm nhận của mình về </a:t>
            </a:r>
            <a:r>
              <a:rPr lang="en-US" dirty="0" err="1">
                <a:latin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bạn</a:t>
            </a:r>
            <a:r>
              <a:rPr lang="vi-VN" dirty="0">
                <a:latin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</a:rPr>
              <a:t> </a:t>
            </a:r>
          </a:p>
        </p:txBody>
      </p:sp>
      <p:pic>
        <p:nvPicPr>
          <p:cNvPr id="120842" name="Picture 3" descr="A_Plu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77451" flipH="1">
            <a:off x="8128000" y="3124200"/>
            <a:ext cx="25400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3" name="Picture 24" descr="IMG (2)"/>
          <p:cNvPicPr>
            <a:picLocks noChangeAspect="1" noChangeArrowheads="1"/>
          </p:cNvPicPr>
          <p:nvPr/>
        </p:nvPicPr>
        <p:blipFill>
          <a:blip r:embed="rId5" cstate="print"/>
          <a:srcRect r="-1376" b="2977"/>
          <a:stretch>
            <a:fillRect/>
          </a:stretch>
        </p:blipFill>
        <p:spPr bwMode="auto">
          <a:xfrm>
            <a:off x="1625600" y="1676400"/>
            <a:ext cx="37592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44" name="Text Box 25"/>
          <p:cNvSpPr txBox="1">
            <a:spLocks noChangeArrowheads="1"/>
          </p:cNvSpPr>
          <p:nvPr/>
        </p:nvSpPr>
        <p:spPr bwMode="auto">
          <a:xfrm>
            <a:off x="1524001" y="990601"/>
            <a:ext cx="924348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</a:rPr>
              <a:t>Trưng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</a:rPr>
              <a:t>bày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</a:rPr>
              <a:t>nhận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</a:rPr>
              <a:t>xét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</a:rPr>
              <a:t>cuối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</a:rPr>
              <a:t>chủ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</a:rPr>
              <a:t>đề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0845" name="Rectangle 27"/>
          <p:cNvSpPr>
            <a:spLocks noChangeArrowheads="1"/>
          </p:cNvSpPr>
          <p:nvPr/>
        </p:nvSpPr>
        <p:spPr bwMode="auto">
          <a:xfrm>
            <a:off x="914400" y="0"/>
            <a:ext cx="1005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.VnTime" pitchFamily="34" charset="0"/>
              </a:rPr>
              <a:t>                                 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914400" y="4630272"/>
            <a:ext cx="7315200" cy="523220"/>
          </a:xfrm>
          <a:prstGeom prst="rect">
            <a:avLst/>
          </a:prstGeom>
          <a:solidFill>
            <a:srgbClr val="99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Bình chọn các bài vẽ đẹp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 descr="Picture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3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200" y="3070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                               </a:t>
            </a:r>
            <a:r>
              <a:rPr lang="vi-VN" altLang="en-US" dirty="0" smtClean="0"/>
              <a:t>Dặn </a:t>
            </a:r>
            <a:r>
              <a:rPr lang="vi-VN" altLang="en-US" dirty="0" smtClean="0"/>
              <a:t>dò: </a:t>
            </a:r>
            <a:endParaRPr lang="en-US" alt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07886" y="2540000"/>
            <a:ext cx="11310256" cy="404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dirty="0" smtClean="0"/>
              <a:t>- </a:t>
            </a:r>
            <a:r>
              <a:rPr lang="vi-VN" altLang="en-US" dirty="0" smtClean="0"/>
              <a:t>Các</a:t>
            </a:r>
            <a:r>
              <a:rPr lang="en-US" altLang="en-US" dirty="0" smtClean="0"/>
              <a:t> con</a:t>
            </a:r>
            <a:r>
              <a:rPr lang="vi-VN" altLang="en-US" dirty="0" smtClean="0"/>
              <a:t> hãy </a:t>
            </a:r>
            <a:r>
              <a:rPr lang="en-US" altLang="en-US" dirty="0" err="1" smtClean="0"/>
              <a:t>hoàn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thành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bài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tập</a:t>
            </a:r>
            <a:r>
              <a:rPr lang="en-US" altLang="en-US" dirty="0" smtClean="0"/>
              <a:t> </a:t>
            </a:r>
            <a:r>
              <a:rPr lang="en-US" altLang="en-US" dirty="0"/>
              <a:t>.</a:t>
            </a:r>
            <a:endParaRPr lang="en-US" altLang="en-US" dirty="0" smtClean="0"/>
          </a:p>
          <a:p>
            <a:pPr>
              <a:buFontTx/>
              <a:buChar char="-"/>
              <a:defRPr/>
            </a:pPr>
            <a:r>
              <a:rPr lang="en-US" altLang="en-US" dirty="0" smtClean="0"/>
              <a:t>C</a:t>
            </a:r>
            <a:r>
              <a:rPr lang="vi-VN" altLang="en-US" dirty="0" smtClean="0"/>
              <a:t>huẩn bị tốt đồ dùng học tập 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chuẩn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bị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bài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sau</a:t>
            </a:r>
            <a:r>
              <a:rPr lang="en-US" altLang="en-US" dirty="0" smtClean="0"/>
              <a:t>: </a:t>
            </a:r>
          </a:p>
          <a:p>
            <a:pPr>
              <a:buFontTx/>
              <a:buChar char="-"/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                           </a:t>
            </a:r>
            <a:r>
              <a:rPr lang="en-US" altLang="en-US" dirty="0" err="1" smtClean="0"/>
              <a:t>Chủ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đề</a:t>
            </a:r>
            <a:r>
              <a:rPr lang="en-US" altLang="en-US" dirty="0" smtClean="0"/>
              <a:t> 2: </a:t>
            </a:r>
            <a:r>
              <a:rPr lang="en-US" altLang="en-US" dirty="0" err="1" smtClean="0"/>
              <a:t>Chúng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với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thế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giới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động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vật</a:t>
            </a:r>
            <a:r>
              <a:rPr lang="en-US" altLang="en-US" dirty="0" smtClean="0"/>
              <a:t>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70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002108bg3md5r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67200" y="1143001"/>
            <a:ext cx="7213600" cy="3084513"/>
            <a:chOff x="204" y="0"/>
            <a:chExt cx="2457" cy="208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30056" name="Picture 5" descr="BIRTHD~3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30058" name="AutoShape 7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r>
                    <a:rPr lang="en-US" sz="3200" b="1" i="1" dirty="0" err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Tiết</a:t>
                  </a:r>
                  <a:r>
                    <a:rPr lang="en-US" sz="3200" b="1" i="1" dirty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i="1" dirty="0" err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học</a:t>
                  </a:r>
                  <a:r>
                    <a:rPr lang="en-US" sz="3200" b="1" i="1" dirty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i="1" dirty="0" err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kết</a:t>
                  </a:r>
                  <a:r>
                    <a:rPr lang="en-US" sz="3200" b="1" i="1" dirty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i="1" dirty="0" err="1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thúc</a:t>
                  </a:r>
                  <a:endParaRPr lang="en-US" sz="3200" b="1" i="1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0059" name="Freeform 8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0055" name="Rectangle 9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rgbClr val="00FF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000" b="1">
                <a:solidFill>
                  <a:srgbClr val="FF0000"/>
                </a:solidFill>
                <a:latin typeface=".VnTime" pitchFamily="34" charset="0"/>
              </a:endParaRPr>
            </a:p>
          </p:txBody>
        </p:sp>
      </p:grpSp>
      <p:sp>
        <p:nvSpPr>
          <p:cNvPr id="194570" name="WordArt 10"/>
          <p:cNvSpPr>
            <a:spLocks noChangeArrowheads="1" noChangeShapeType="1" noTextEdit="1"/>
          </p:cNvSpPr>
          <p:nvPr/>
        </p:nvSpPr>
        <p:spPr bwMode="auto">
          <a:xfrm>
            <a:off x="508000" y="2971800"/>
            <a:ext cx="10566400" cy="2514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endParaRPr lang="en-US" sz="3600" kern="10" spc="-360">
              <a:ln w="12700">
                <a:solidFill>
                  <a:srgbClr val="000099"/>
                </a:solidFill>
                <a:miter lim="800000"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571" name="WordArt 11" descr="White marble"/>
          <p:cNvSpPr>
            <a:spLocks noChangeArrowheads="1" noChangeShapeType="1" noTextEdit="1"/>
          </p:cNvSpPr>
          <p:nvPr/>
        </p:nvSpPr>
        <p:spPr bwMode="auto">
          <a:xfrm>
            <a:off x="1016000" y="3886200"/>
            <a:ext cx="9550400" cy="2514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Chúc</a:t>
            </a:r>
            <a:r>
              <a:rPr lang="en-US" sz="3600" kern="10" dirty="0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em</a:t>
            </a:r>
            <a:r>
              <a:rPr lang="en-US" sz="3600" kern="10" dirty="0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học</a:t>
            </a:r>
            <a:r>
              <a:rPr lang="en-US" sz="3600" kern="10" dirty="0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tập</a:t>
            </a:r>
            <a:r>
              <a:rPr lang="en-US" sz="3600" kern="10" dirty="0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tốt</a:t>
            </a:r>
            <a:endParaRPr lang="en-US" sz="3600" kern="10" dirty="0">
              <a:ln w="9525"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0" grpId="0" animBg="1"/>
      <p:bldP spid="194570" grpId="1" animBg="1"/>
      <p:bldP spid="1945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A5171D-293B-4B7F-8AE9-ABCFD7EB2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60" y="2079614"/>
            <a:ext cx="5655227" cy="650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8D066BC-11E1-4FB7-8258-2AD9C8DF865A}"/>
              </a:ext>
            </a:extLst>
          </p:cNvPr>
          <p:cNvSpPr/>
          <p:nvPr/>
        </p:nvSpPr>
        <p:spPr>
          <a:xfrm>
            <a:off x="1619794" y="1084239"/>
            <a:ext cx="8255726" cy="805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10 tháng 9 năm 2021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D2E5CF9-7F8C-4608-BD6E-6B1F2AD7B706}"/>
              </a:ext>
            </a:extLst>
          </p:cNvPr>
          <p:cNvSpPr/>
          <p:nvPr/>
        </p:nvSpPr>
        <p:spPr>
          <a:xfrm>
            <a:off x="1494313" y="2947917"/>
            <a:ext cx="94490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MẢNG MÀU THÚ VỊ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8" descr="FLOWER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5520" y="4419600"/>
            <a:ext cx="193463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4544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ublic\Pictures\Sample Pictures\z2717277644009_349835fa3dbf96a3e94b479f0dcf77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Sample Pictures\z2717290515990_2f0d8827d9a808ba65eb00ffde1ca4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4410" y="600302"/>
            <a:ext cx="378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MÀU CƠ BẢN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21278" y="1490951"/>
            <a:ext cx="4354286" cy="1187533"/>
            <a:chOff x="1021277" y="1021277"/>
            <a:chExt cx="4354286" cy="1187533"/>
          </a:xfrm>
        </p:grpSpPr>
        <p:sp>
          <p:nvSpPr>
            <p:cNvPr id="5" name="Flowchart: Connector 4"/>
            <p:cNvSpPr/>
            <p:nvPr/>
          </p:nvSpPr>
          <p:spPr>
            <a:xfrm>
              <a:off x="1021277" y="1021277"/>
              <a:ext cx="1175657" cy="118753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2610591" y="1021277"/>
              <a:ext cx="1175657" cy="1187533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4199906" y="1021277"/>
              <a:ext cx="1175657" cy="1187533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57727" y="300781"/>
            <a:ext cx="3658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 MÀU</a:t>
            </a:r>
            <a:endParaRPr lang="en-US" sz="2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242629" y="902847"/>
            <a:ext cx="4073264" cy="3190182"/>
            <a:chOff x="7647143" y="889120"/>
            <a:chExt cx="3383271" cy="2402507"/>
          </a:xfrm>
        </p:grpSpPr>
        <p:sp>
          <p:nvSpPr>
            <p:cNvPr id="18" name="Flowchart: Connector 17"/>
            <p:cNvSpPr/>
            <p:nvPr/>
          </p:nvSpPr>
          <p:spPr>
            <a:xfrm>
              <a:off x="7647143" y="889120"/>
              <a:ext cx="704851" cy="723900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9012728" y="2556741"/>
              <a:ext cx="704851" cy="723900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8975642" y="889120"/>
              <a:ext cx="704851" cy="7239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7697859" y="1722443"/>
              <a:ext cx="704851" cy="7239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9011711" y="1728822"/>
              <a:ext cx="704851" cy="7239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7679513" y="2556414"/>
              <a:ext cx="704851" cy="7239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10271147" y="889120"/>
              <a:ext cx="704851" cy="723900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10325563" y="1733826"/>
              <a:ext cx="704851" cy="72390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10306199" y="2567727"/>
              <a:ext cx="704851" cy="723900"/>
            </a:xfrm>
            <a:prstGeom prst="flowChartConnector">
              <a:avLst/>
            </a:prstGeom>
            <a:solidFill>
              <a:srgbClr val="007033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4988" y="969634"/>
              <a:ext cx="5545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89788" y="2637292"/>
              <a:ext cx="6155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20254" y="1731105"/>
              <a:ext cx="5545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680493" y="969633"/>
              <a:ext cx="590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716562" y="1792005"/>
              <a:ext cx="590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716562" y="2637290"/>
              <a:ext cx="590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44914" y="4935939"/>
            <a:ext cx="6216145" cy="1639678"/>
            <a:chOff x="6759211" y="4437272"/>
            <a:chExt cx="4733925" cy="1639678"/>
          </a:xfrm>
        </p:grpSpPr>
        <p:sp>
          <p:nvSpPr>
            <p:cNvPr id="13" name="Wave 12"/>
            <p:cNvSpPr/>
            <p:nvPr/>
          </p:nvSpPr>
          <p:spPr>
            <a:xfrm>
              <a:off x="6759211" y="4437272"/>
              <a:ext cx="4733925" cy="1639678"/>
            </a:xfrm>
            <a:prstGeom prst="wav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endParaRPr lang="en-US" b="1" i="1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930743" y="4795446"/>
              <a:ext cx="4447309" cy="923330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GB" b="1" i="1" dirty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GB" b="1" i="1" dirty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pha</a:t>
              </a:r>
              <a:r>
                <a:rPr lang="en-GB" b="1" i="1" dirty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trộn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GB" b="1" i="1" dirty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GB" b="1" i="1" dirty="0" smtClean="0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b="1" i="1" dirty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710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25" y="7683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1.4 và nêu tên các màu đối diện với màu cơ bản.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1785937"/>
            <a:ext cx="4586288" cy="4081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468" y="2433638"/>
            <a:ext cx="6831189" cy="26860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43475" y="3743325"/>
            <a:ext cx="1971675" cy="120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67562" y="3743324"/>
            <a:ext cx="1971675" cy="120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58325" y="3743324"/>
            <a:ext cx="1971675" cy="120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833256" y="3918856"/>
            <a:ext cx="6805749" cy="2805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đặt cạnh màu gốc còn lại ta tạo được cặp màu bổ túc.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1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00039 0.474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2.22222E-6 L 2.22045E-16 0.479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0.00117 0.49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Pictures\Sample Pictures\z2717277625995_04edf26e89b812da0e6426b0893ad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96" y="477610"/>
            <a:ext cx="9511846" cy="4529818"/>
          </a:xfrm>
          <a:prstGeom prst="rect">
            <a:avLst/>
          </a:prstGeom>
        </p:spPr>
      </p:pic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1124857" y="5198646"/>
            <a:ext cx="7315200" cy="523220"/>
          </a:xfrm>
          <a:prstGeom prst="rect">
            <a:avLst/>
          </a:prstGeom>
          <a:solidFill>
            <a:srgbClr val="99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Bức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nóng</a:t>
            </a:r>
            <a:r>
              <a:rPr lang="en-US" dirty="0" smtClean="0">
                <a:latin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</a:rPr>
              <a:t>Bức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cảm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giác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</a:rPr>
              <a:t>? 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1124857" y="5800207"/>
            <a:ext cx="7315200" cy="523220"/>
          </a:xfrm>
          <a:prstGeom prst="rect">
            <a:avLst/>
          </a:prstGeom>
          <a:solidFill>
            <a:srgbClr val="99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Bức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lạnh</a:t>
            </a:r>
            <a:r>
              <a:rPr lang="en-US" dirty="0" smtClean="0">
                <a:latin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</a:rPr>
              <a:t>Bức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cảm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giác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</a:rPr>
              <a:t>? 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493</Words>
  <Application>Microsoft Office PowerPoint</Application>
  <PresentationFormat>Widescreen</PresentationFormat>
  <Paragraphs>68</Paragraphs>
  <Slides>22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.VnTime</vt:lpstr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PHÒNG GIÁO DỤC&amp; ĐÀO TẠO QUỲNH LƯU TRƯỜNG TIỂU HỌC QUỲNH BÁ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LAPTOP KIENLONG</cp:lastModifiedBy>
  <cp:revision>136</cp:revision>
  <dcterms:created xsi:type="dcterms:W3CDTF">2021-08-08T08:56:46Z</dcterms:created>
  <dcterms:modified xsi:type="dcterms:W3CDTF">2021-09-16T13:33:14Z</dcterms:modified>
</cp:coreProperties>
</file>